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8229600" cx="14630400"/>
  <p:notesSz cx="8229600" cy="14630400"/>
  <p:embeddedFontLst>
    <p:embeddedFont>
      <p:font typeface="Prompt Medium"/>
      <p:regular r:id="rId20"/>
      <p:bold r:id="rId21"/>
      <p:italic r:id="rId22"/>
      <p:boldItalic r:id="rId23"/>
    </p:embeddedFont>
    <p:embeddedFont>
      <p:font typeface="Mukta Light"/>
      <p:regular r:id="rId24"/>
      <p:bold r:id="rId25"/>
    </p:embeddedFont>
    <p:embeddedFont>
      <p:font typeface="Mukta"/>
      <p:regular r:id="rId26"/>
      <p:bold r:id="rId27"/>
    </p:embeddedFont>
    <p:embeddedFont>
      <p:font typeface="Promp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hB0h1ddwy8RBK3FFtHnIFtEhIA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mptMedium-regular.fntdata"/><Relationship Id="rId22" Type="http://schemas.openxmlformats.org/officeDocument/2006/relationships/font" Target="fonts/PromptMedium-italic.fntdata"/><Relationship Id="rId21" Type="http://schemas.openxmlformats.org/officeDocument/2006/relationships/font" Target="fonts/PromptMedium-bold.fntdata"/><Relationship Id="rId24" Type="http://schemas.openxmlformats.org/officeDocument/2006/relationships/font" Target="fonts/MuktaLight-regular.fntdata"/><Relationship Id="rId23" Type="http://schemas.openxmlformats.org/officeDocument/2006/relationships/font" Target="fonts/Prompt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ukta-regular.fntdata"/><Relationship Id="rId25" Type="http://schemas.openxmlformats.org/officeDocument/2006/relationships/font" Target="fonts/MuktaLight-bold.fntdata"/><Relationship Id="rId28" Type="http://schemas.openxmlformats.org/officeDocument/2006/relationships/font" Target="fonts/Prompt-regular.fntdata"/><Relationship Id="rId27" Type="http://schemas.openxmlformats.org/officeDocument/2006/relationships/font" Target="fonts/Mukt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mp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mpt-boldItalic.fntdata"/><Relationship Id="rId30" Type="http://schemas.openxmlformats.org/officeDocument/2006/relationships/font" Target="fonts/Promp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fe4452be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fe4452be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6fe4452be4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fe4452be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fe4452be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6fe4452be4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fe4452be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fe4452be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6fe4452be4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9575" y="-1962"/>
            <a:ext cx="5486400" cy="82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"/>
          <p:cNvSpPr/>
          <p:nvPr/>
        </p:nvSpPr>
        <p:spPr>
          <a:xfrm>
            <a:off x="5083581" y="611395"/>
            <a:ext cx="47775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750"/>
              <a:buFont typeface="Prompt Medium"/>
              <a:buNone/>
            </a:pPr>
            <a:r>
              <a:rPr b="0" i="0" lang="en-US" sz="37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InvestorIQ</a:t>
            </a:r>
            <a:endParaRPr b="0" i="0" sz="3750" u="none" cap="none" strike="noStrike"/>
          </a:p>
        </p:txBody>
      </p:sp>
      <p:sp>
        <p:nvSpPr>
          <p:cNvPr id="70" name="Google Shape;70;p1"/>
          <p:cNvSpPr/>
          <p:nvPr/>
        </p:nvSpPr>
        <p:spPr>
          <a:xfrm>
            <a:off x="4888150" y="1733725"/>
            <a:ext cx="94194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7500"/>
              <a:buFont typeface="Prompt Medium"/>
              <a:buNone/>
            </a:pPr>
            <a:r>
              <a:rPr b="1" i="0" lang="en-US" sz="69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Smarter Investment Discovery Through AI</a:t>
            </a:r>
            <a:endParaRPr b="1" i="0" sz="6900" u="none" cap="none" strike="noStrike"/>
          </a:p>
        </p:txBody>
      </p:sp>
      <p:sp>
        <p:nvSpPr>
          <p:cNvPr id="71" name="Google Shape;71;p1"/>
          <p:cNvSpPr/>
          <p:nvPr/>
        </p:nvSpPr>
        <p:spPr>
          <a:xfrm>
            <a:off x="5159649" y="4852175"/>
            <a:ext cx="88764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r>
              <a:rPr b="0" i="0" lang="en-US" sz="2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An intelligent platform that goes beyond traditional sector classifications to understand what companies actually do, powered by </a:t>
            </a:r>
            <a:r>
              <a:rPr b="1" i="0" lang="en-US" sz="2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semantic AI and real-time data analysis.</a:t>
            </a:r>
            <a:endParaRPr b="1" i="0" sz="2450" u="none" cap="none" strike="noStrike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50"/>
              <a:buFont typeface="Mukta Light"/>
              <a:buNone/>
            </a:pPr>
            <a:br>
              <a:rPr b="1" i="0" lang="en-US" sz="2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</a:br>
            <a:r>
              <a:rPr b="1" lang="en-US" sz="315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Team M(AI)L</a:t>
            </a:r>
            <a:endParaRPr b="1" i="0" sz="31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36fe4452be4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088532" cy="79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5" name="Google Shape;1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0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/>
          <p:nvPr/>
        </p:nvSpPr>
        <p:spPr>
          <a:xfrm>
            <a:off x="785455" y="3602355"/>
            <a:ext cx="5268635" cy="623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900"/>
              <a:buFont typeface="Prompt Medium"/>
              <a:buNone/>
            </a:pPr>
            <a:r>
              <a:rPr b="0" i="0" lang="en-US" sz="39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User Experience Flow</a:t>
            </a:r>
            <a:endParaRPr b="0" i="0" sz="3900" u="none" cap="none" strike="noStrike"/>
          </a:p>
        </p:txBody>
      </p:sp>
      <p:pic>
        <p:nvPicPr>
          <p:cNvPr descr="preencoded.png" id="177" name="Google Shape;17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455" y="4562356"/>
            <a:ext cx="4353163" cy="89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1009888" y="5684520"/>
            <a:ext cx="2493764" cy="311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Explore Dashboard</a:t>
            </a:r>
            <a:endParaRPr b="0" i="0" sz="195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1009888" y="6130885"/>
            <a:ext cx="3904298" cy="1077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Browse all companies with summaries, tickers, categories, and logos displayed in clean, scannable cards.</a:t>
            </a:r>
            <a:endParaRPr b="0" i="0" sz="1750" u="none" cap="none" strike="noStrike"/>
          </a:p>
        </p:txBody>
      </p:sp>
      <p:pic>
        <p:nvPicPr>
          <p:cNvPr descr="preencoded.png" id="180" name="Google Shape;18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8618" y="4562356"/>
            <a:ext cx="4353163" cy="89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/>
          <p:nvPr/>
        </p:nvSpPr>
        <p:spPr>
          <a:xfrm>
            <a:off x="5363051" y="5684520"/>
            <a:ext cx="2493764" cy="311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Ask &amp; Discover</a:t>
            </a:r>
            <a:endParaRPr b="0" i="0" sz="1950" u="none" cap="none" strike="noStrike"/>
          </a:p>
        </p:txBody>
      </p:sp>
      <p:sp>
        <p:nvSpPr>
          <p:cNvPr id="182" name="Google Shape;182;p8"/>
          <p:cNvSpPr/>
          <p:nvPr/>
        </p:nvSpPr>
        <p:spPr>
          <a:xfrm>
            <a:off x="5363051" y="6130885"/>
            <a:ext cx="3904298" cy="1077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Use conversational AI to explore: "Who leads in AI infrastructure?" Get relevant companies instantly.</a:t>
            </a:r>
            <a:endParaRPr b="0" i="0" sz="1750" u="none" cap="none" strike="noStrike"/>
          </a:p>
        </p:txBody>
      </p:sp>
      <p:pic>
        <p:nvPicPr>
          <p:cNvPr descr="preencoded.png" id="183" name="Google Shape;18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91782" y="4562356"/>
            <a:ext cx="4353163" cy="89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/>
          <p:nvPr/>
        </p:nvSpPr>
        <p:spPr>
          <a:xfrm>
            <a:off x="9716214" y="5684520"/>
            <a:ext cx="2493764" cy="311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Build Portfolio</a:t>
            </a:r>
            <a:endParaRPr b="0" i="0" sz="1950" u="none" cap="none" strike="noStrike"/>
          </a:p>
        </p:txBody>
      </p:sp>
      <p:sp>
        <p:nvSpPr>
          <p:cNvPr id="185" name="Google Shape;185;p8"/>
          <p:cNvSpPr/>
          <p:nvPr/>
        </p:nvSpPr>
        <p:spPr>
          <a:xfrm>
            <a:off x="9716214" y="6130885"/>
            <a:ext cx="3904298" cy="1077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Add companies to thematic watchlists and view aggregated insights across your selections.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/>
          <p:nvPr/>
        </p:nvSpPr>
        <p:spPr>
          <a:xfrm>
            <a:off x="864025" y="717422"/>
            <a:ext cx="78828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428"/>
              <a:buFont typeface="Prompt Medium"/>
              <a:buNone/>
            </a:pPr>
            <a:r>
              <a:rPr b="0" i="0" lang="en-US" sz="4427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AI-Powered Query Examples</a:t>
            </a:r>
            <a:endParaRPr b="0" i="0" sz="4427" u="none" cap="none" strike="noStrike"/>
          </a:p>
        </p:txBody>
      </p:sp>
      <p:pic>
        <p:nvPicPr>
          <p:cNvPr descr="preencoded.png" id="192" name="Google Shape;1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25" y="2574389"/>
            <a:ext cx="4259132" cy="310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1118175" y="2962952"/>
            <a:ext cx="37509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6"/>
              <a:buFont typeface="Mukta Light"/>
              <a:buNone/>
            </a:pPr>
            <a:r>
              <a:rPr b="0" i="0" lang="en-US" sz="1956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"Show me companies working on quantum computing infrastructure"</a:t>
            </a:r>
            <a:endParaRPr b="0" i="0" sz="1956" u="none" cap="none" strike="noStrike"/>
          </a:p>
        </p:txBody>
      </p:sp>
      <p:pic>
        <p:nvPicPr>
          <p:cNvPr descr="preencoded.png" id="194" name="Google Shape;1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7308" y="2574389"/>
            <a:ext cx="4259132" cy="310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/>
          <p:nvPr/>
        </p:nvSpPr>
        <p:spPr>
          <a:xfrm>
            <a:off x="5631458" y="2962952"/>
            <a:ext cx="37509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6"/>
              <a:buFont typeface="Mukta Light"/>
              <a:buNone/>
            </a:pPr>
            <a:r>
              <a:rPr b="0" i="0" lang="en-US" sz="1956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"Who are the key players in renewable energy storage and distribution?"</a:t>
            </a:r>
            <a:endParaRPr b="0" i="0" sz="1956" u="none" cap="none" strike="noStrike"/>
          </a:p>
        </p:txBody>
      </p:sp>
      <p:pic>
        <p:nvPicPr>
          <p:cNvPr descr="preencoded.png" id="196" name="Google Shape;1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0591" y="2574389"/>
            <a:ext cx="4259132" cy="310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"/>
          <p:cNvSpPr/>
          <p:nvPr/>
        </p:nvSpPr>
        <p:spPr>
          <a:xfrm>
            <a:off x="10144742" y="2962952"/>
            <a:ext cx="37509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6"/>
              <a:buFont typeface="Mukta Light"/>
              <a:buNone/>
            </a:pPr>
            <a:r>
              <a:rPr b="0" i="0" lang="en-US" sz="1956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"Add Nvidia, Tesla, and Microsoft to my AI innovation portfolio"</a:t>
            </a:r>
            <a:endParaRPr b="0" i="0" sz="1956" u="none" cap="none" strike="noStrike"/>
          </a:p>
        </p:txBody>
      </p:sp>
      <p:sp>
        <p:nvSpPr>
          <p:cNvPr id="198" name="Google Shape;198;p9"/>
          <p:cNvSpPr/>
          <p:nvPr/>
        </p:nvSpPr>
        <p:spPr>
          <a:xfrm>
            <a:off x="864025" y="6120751"/>
            <a:ext cx="13285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6"/>
              <a:buFont typeface="Mukta Light"/>
              <a:buNone/>
            </a:pPr>
            <a:r>
              <a:rPr b="0" i="0" lang="en-US" sz="1956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The chatbot intelligently retrieves company data from MongoDB, analyzes semantic embeddings, and provides context-aware recommendations with automatic ticker extraction and portfolio management capabilities.</a:t>
            </a:r>
            <a:endParaRPr b="0" i="0" sz="1956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/>
          <p:nvPr/>
        </p:nvSpPr>
        <p:spPr>
          <a:xfrm>
            <a:off x="716875" y="563285"/>
            <a:ext cx="5282803" cy="568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550"/>
              <a:buFont typeface="Prompt Medium"/>
              <a:buNone/>
            </a:pPr>
            <a:r>
              <a:rPr b="0" i="0" lang="en-US" sz="35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Competitive Advantage</a:t>
            </a:r>
            <a:endParaRPr b="0" i="0" sz="3550" u="none" cap="none" strike="noStrike"/>
          </a:p>
        </p:txBody>
      </p:sp>
      <p:pic>
        <p:nvPicPr>
          <p:cNvPr descr="preencoded.png" id="205" name="Google Shape;2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875" y="1669732"/>
            <a:ext cx="6348532" cy="6348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/>
          <p:nvPr/>
        </p:nvSpPr>
        <p:spPr>
          <a:xfrm>
            <a:off x="7572613" y="1669732"/>
            <a:ext cx="6348532" cy="1599962"/>
          </a:xfrm>
          <a:prstGeom prst="roundRect">
            <a:avLst>
              <a:gd fmla="val 5377" name="adj"/>
            </a:avLst>
          </a:prstGeom>
          <a:solidFill>
            <a:srgbClr val="0B0C23">
              <a:alpha val="94901"/>
            </a:srgbClr>
          </a:solidFill>
          <a:ln cap="flat" cmpd="sng" w="22850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"/>
          <p:cNvSpPr/>
          <p:nvPr/>
        </p:nvSpPr>
        <p:spPr>
          <a:xfrm>
            <a:off x="7800261" y="1897380"/>
            <a:ext cx="2275999" cy="284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Prompt Medium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GICS Systems</a:t>
            </a:r>
            <a:endParaRPr b="0" i="0" sz="1750" u="none" cap="none" strike="noStrike"/>
          </a:p>
        </p:txBody>
      </p:sp>
      <p:sp>
        <p:nvSpPr>
          <p:cNvPr id="208" name="Google Shape;208;p10"/>
          <p:cNvSpPr/>
          <p:nvPr/>
        </p:nvSpPr>
        <p:spPr>
          <a:xfrm>
            <a:off x="7800261" y="2386727"/>
            <a:ext cx="5893237" cy="65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Dynamic multi-dimensional classification capturing real business activities versus static single-sector labels.</a:t>
            </a:r>
            <a:endParaRPr b="0" i="0" sz="1600" u="none" cap="none" strike="noStrike"/>
          </a:p>
        </p:txBody>
      </p:sp>
      <p:sp>
        <p:nvSpPr>
          <p:cNvPr id="209" name="Google Shape;209;p10"/>
          <p:cNvSpPr/>
          <p:nvPr/>
        </p:nvSpPr>
        <p:spPr>
          <a:xfrm>
            <a:off x="7572613" y="3474482"/>
            <a:ext cx="6348532" cy="1599962"/>
          </a:xfrm>
          <a:prstGeom prst="roundRect">
            <a:avLst>
              <a:gd fmla="val 5377" name="adj"/>
            </a:avLst>
          </a:prstGeom>
          <a:solidFill>
            <a:srgbClr val="0B0C23">
              <a:alpha val="94901"/>
            </a:srgbClr>
          </a:solidFill>
          <a:ln cap="flat" cmpd="sng" w="22850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"/>
          <p:cNvSpPr/>
          <p:nvPr/>
        </p:nvSpPr>
        <p:spPr>
          <a:xfrm>
            <a:off x="7800261" y="3702129"/>
            <a:ext cx="2578894" cy="284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Prompt Medium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vs. Bloomberg Terminal</a:t>
            </a:r>
            <a:endParaRPr b="0" i="0" sz="1750" u="none" cap="none" strike="noStrike"/>
          </a:p>
        </p:txBody>
      </p:sp>
      <p:sp>
        <p:nvSpPr>
          <p:cNvPr id="211" name="Google Shape;211;p10"/>
          <p:cNvSpPr/>
          <p:nvPr/>
        </p:nvSpPr>
        <p:spPr>
          <a:xfrm>
            <a:off x="7800261" y="4191476"/>
            <a:ext cx="5893237" cy="65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More intuitive conversational interface, semantic discovery instead of complex queries, accessible pricing model.</a:t>
            </a:r>
            <a:endParaRPr b="0" i="0" sz="1600" u="none" cap="none" strike="noStrike"/>
          </a:p>
        </p:txBody>
      </p:sp>
      <p:sp>
        <p:nvSpPr>
          <p:cNvPr id="212" name="Google Shape;212;p10"/>
          <p:cNvSpPr/>
          <p:nvPr/>
        </p:nvSpPr>
        <p:spPr>
          <a:xfrm>
            <a:off x="7572613" y="5279231"/>
            <a:ext cx="6348532" cy="1599962"/>
          </a:xfrm>
          <a:prstGeom prst="roundRect">
            <a:avLst>
              <a:gd fmla="val 5377" name="adj"/>
            </a:avLst>
          </a:prstGeom>
          <a:solidFill>
            <a:srgbClr val="0B0C23">
              <a:alpha val="94901"/>
            </a:srgbClr>
          </a:solidFill>
          <a:ln cap="flat" cmpd="sng" w="22850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7800261" y="5506879"/>
            <a:ext cx="2275999" cy="284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Prompt Medium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vs. Yahoo Finance</a:t>
            </a:r>
            <a:endParaRPr b="0" i="0" sz="1750" u="none" cap="none" strike="noStrike"/>
          </a:p>
        </p:txBody>
      </p:sp>
      <p:sp>
        <p:nvSpPr>
          <p:cNvPr id="214" name="Google Shape;214;p10"/>
          <p:cNvSpPr/>
          <p:nvPr/>
        </p:nvSpPr>
        <p:spPr>
          <a:xfrm>
            <a:off x="7800261" y="5996226"/>
            <a:ext cx="5893237" cy="65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600"/>
              <a:buFont typeface="Mukta Light"/>
              <a:buNone/>
            </a:pPr>
            <a:r>
              <a:rPr b="0" i="0" lang="en-US" sz="16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AI-driven insights beyond basic fundamentals, cross-sector activity mapping, thematic portfolio intelligence.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0" name="Google Shape;2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1"/>
          <p:cNvSpPr/>
          <p:nvPr/>
        </p:nvSpPr>
        <p:spPr>
          <a:xfrm>
            <a:off x="796171" y="820341"/>
            <a:ext cx="7551658" cy="1263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950"/>
              <a:buFont typeface="Prompt Medium"/>
              <a:buNone/>
            </a:pPr>
            <a:r>
              <a:rPr b="0" i="0" lang="en-US" sz="39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Delivering Professional Intelligence</a:t>
            </a:r>
            <a:endParaRPr b="0" i="0" sz="3950" u="none" cap="none" strike="noStrike"/>
          </a:p>
        </p:txBody>
      </p:sp>
      <p:sp>
        <p:nvSpPr>
          <p:cNvPr id="222" name="Google Shape;222;p11"/>
          <p:cNvSpPr/>
          <p:nvPr/>
        </p:nvSpPr>
        <p:spPr>
          <a:xfrm>
            <a:off x="796171" y="2425303"/>
            <a:ext cx="3662124" cy="2742248"/>
          </a:xfrm>
          <a:prstGeom prst="roundRect">
            <a:avLst>
              <a:gd fmla="val 3484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1031200" y="2660332"/>
            <a:ext cx="2527816" cy="315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For Investors</a:t>
            </a:r>
            <a:endParaRPr b="0" i="0" sz="1950" u="none" cap="none" strike="noStrike"/>
          </a:p>
        </p:txBody>
      </p:sp>
      <p:sp>
        <p:nvSpPr>
          <p:cNvPr id="224" name="Google Shape;224;p11"/>
          <p:cNvSpPr/>
          <p:nvPr/>
        </p:nvSpPr>
        <p:spPr>
          <a:xfrm>
            <a:off x="1031200" y="3112651"/>
            <a:ext cx="3192066" cy="1819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Discover hidden opportunities, understand cross-sector exposure, build thematic portfolios based on real company activities rather than outdated classifications.</a:t>
            </a:r>
            <a:endParaRPr b="0" i="0" sz="1750" u="none" cap="none" strike="noStrike"/>
          </a:p>
        </p:txBody>
      </p:sp>
      <p:sp>
        <p:nvSpPr>
          <p:cNvPr id="225" name="Google Shape;225;p11"/>
          <p:cNvSpPr/>
          <p:nvPr/>
        </p:nvSpPr>
        <p:spPr>
          <a:xfrm>
            <a:off x="4685705" y="2425303"/>
            <a:ext cx="3662124" cy="2742248"/>
          </a:xfrm>
          <a:prstGeom prst="roundRect">
            <a:avLst>
              <a:gd fmla="val 3484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4920734" y="2660332"/>
            <a:ext cx="2527816" cy="315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For Analysts</a:t>
            </a:r>
            <a:endParaRPr b="0" i="0" sz="1950" u="none" cap="none" strike="noStrike"/>
          </a:p>
        </p:txBody>
      </p:sp>
      <p:sp>
        <p:nvSpPr>
          <p:cNvPr id="227" name="Google Shape;227;p11"/>
          <p:cNvSpPr/>
          <p:nvPr/>
        </p:nvSpPr>
        <p:spPr>
          <a:xfrm>
            <a:off x="4920734" y="3112651"/>
            <a:ext cx="3192066" cy="1819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Access semantic intelligence that reveals competitive landscapes, emerging players, and strategic positioning across multiple industries simultaneously.</a:t>
            </a:r>
            <a:endParaRPr b="0" i="0" sz="1750" u="none" cap="none" strike="noStrike"/>
          </a:p>
        </p:txBody>
      </p:sp>
      <p:sp>
        <p:nvSpPr>
          <p:cNvPr id="228" name="Google Shape;228;p11"/>
          <p:cNvSpPr/>
          <p:nvPr/>
        </p:nvSpPr>
        <p:spPr>
          <a:xfrm>
            <a:off x="796171" y="5394960"/>
            <a:ext cx="7551658" cy="2014299"/>
          </a:xfrm>
          <a:prstGeom prst="roundRect">
            <a:avLst>
              <a:gd fmla="val 4744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"/>
          <p:cNvSpPr/>
          <p:nvPr/>
        </p:nvSpPr>
        <p:spPr>
          <a:xfrm>
            <a:off x="1031200" y="5629989"/>
            <a:ext cx="2801898" cy="315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50"/>
              <a:buFont typeface="Prompt Medium"/>
              <a:buNone/>
            </a:pPr>
            <a:r>
              <a:rPr b="0" i="0" lang="en-US" sz="19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For Portfolio Managers</a:t>
            </a:r>
            <a:endParaRPr b="0" i="0" sz="1950" u="none" cap="none" strike="noStrike"/>
          </a:p>
        </p:txBody>
      </p:sp>
      <p:sp>
        <p:nvSpPr>
          <p:cNvPr id="230" name="Google Shape;230;p11"/>
          <p:cNvSpPr/>
          <p:nvPr/>
        </p:nvSpPr>
        <p:spPr>
          <a:xfrm>
            <a:off x="1031200" y="6082308"/>
            <a:ext cx="7081599" cy="1091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750"/>
              <a:buFont typeface="Mukta Light"/>
              <a:buNone/>
            </a:pPr>
            <a:r>
              <a:rPr b="0" i="0" lang="en-US" sz="17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Construct sophisticated thematic strategies using AI-powered research that connects companies through actual business operations and market innovations.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/>
          <p:nvPr/>
        </p:nvSpPr>
        <p:spPr>
          <a:xfrm>
            <a:off x="3579640" y="3508450"/>
            <a:ext cx="98811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1" i="0" lang="en-US" sz="77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THANK YOU</a:t>
            </a:r>
            <a:endParaRPr b="1" i="0" sz="77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/>
          <p:nvPr/>
        </p:nvSpPr>
        <p:spPr>
          <a:xfrm>
            <a:off x="779625" y="612575"/>
            <a:ext cx="12336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3850"/>
              <a:buFont typeface="Prompt Medium"/>
              <a:buNone/>
            </a:pPr>
            <a:r>
              <a:rPr b="1" i="0" lang="en-US" sz="405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The Problem with Traditional Tools</a:t>
            </a:r>
            <a:endParaRPr b="1" i="0" sz="405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779625" y="1765825"/>
            <a:ext cx="6621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7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Mukta Light"/>
              <a:buNone/>
            </a:pPr>
            <a:r>
              <a:rPr b="0" i="0" lang="en-US" sz="2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Static Classification Systems</a:t>
            </a:r>
            <a:endParaRPr b="0" i="0" sz="245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779625" y="2594113"/>
            <a:ext cx="6621600" cy="22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7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Mukta Light"/>
              <a:buNone/>
            </a:pPr>
            <a:r>
              <a:rPr b="0" i="0" lang="en-US" sz="2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Bloomberg, Yahoo Finance, and GICS-based platforms classify companies into rigid, single-industry buckets. Tesla is "automotive," Microsoft is "software" — missing their robotics, quantum computing, and cross-sector innovations entirely.</a:t>
            </a:r>
            <a:endParaRPr b="0" i="0" sz="245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779625" y="6359777"/>
            <a:ext cx="6621600" cy="1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79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Mukta Light"/>
              <a:buNone/>
            </a:pPr>
            <a:r>
              <a:rPr b="0" i="0" lang="en-US" sz="245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Investors relying on these tools miss hidden opportunities and emerging market leaders operating across multiple domains.</a:t>
            </a:r>
            <a:endParaRPr b="0" i="0" sz="2450" u="none" cap="none" strike="noStrike"/>
          </a:p>
        </p:txBody>
      </p:sp>
      <p:pic>
        <p:nvPicPr>
          <p:cNvPr descr="preencoded.png" id="81" name="Google Shape;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4521" y="1815941"/>
            <a:ext cx="6263878" cy="626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/>
          <p:nvPr/>
        </p:nvSpPr>
        <p:spPr>
          <a:xfrm>
            <a:off x="864037" y="1364694"/>
            <a:ext cx="9410343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Our Solution: Semantic Intelligence</a:t>
            </a:r>
            <a:endParaRPr b="0" i="0" sz="43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864037" y="2544247"/>
            <a:ext cx="4136231" cy="4320659"/>
          </a:xfrm>
          <a:prstGeom prst="roundRect">
            <a:avLst>
              <a:gd fmla="val 2507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1126093" y="2806303"/>
            <a:ext cx="740569" cy="740569"/>
          </a:xfrm>
          <a:prstGeom prst="roundRect">
            <a:avLst>
              <a:gd fmla="val 1234602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690" y="3009900"/>
            <a:ext cx="333256" cy="33325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/>
          <p:nvPr/>
        </p:nvSpPr>
        <p:spPr>
          <a:xfrm>
            <a:off x="1126093" y="3793688"/>
            <a:ext cx="361211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 Medium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AI-Powered Understanding</a:t>
            </a:r>
            <a:endParaRPr b="0" i="0" sz="215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1126093" y="4627602"/>
            <a:ext cx="3612118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InvestorIQ analyzes what companies actually do, not just their official sector labels, using advanced semantic processing and embeddings.</a:t>
            </a:r>
            <a:endParaRPr b="0" i="0" sz="1900" u="none" cap="none" strike="noStrike"/>
          </a:p>
        </p:txBody>
      </p:sp>
      <p:sp>
        <p:nvSpPr>
          <p:cNvPr id="93" name="Google Shape;93;p3"/>
          <p:cNvSpPr/>
          <p:nvPr/>
        </p:nvSpPr>
        <p:spPr>
          <a:xfrm>
            <a:off x="5247084" y="2544247"/>
            <a:ext cx="4136231" cy="4320659"/>
          </a:xfrm>
          <a:prstGeom prst="roundRect">
            <a:avLst>
              <a:gd fmla="val 2507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/>
          <p:nvPr/>
        </p:nvSpPr>
        <p:spPr>
          <a:xfrm>
            <a:off x="5509141" y="2806303"/>
            <a:ext cx="740569" cy="740569"/>
          </a:xfrm>
          <a:prstGeom prst="roundRect">
            <a:avLst>
              <a:gd fmla="val 1234602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5" name="Google Shape;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2738" y="3009900"/>
            <a:ext cx="333256" cy="33325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/>
          <p:nvPr/>
        </p:nvSpPr>
        <p:spPr>
          <a:xfrm>
            <a:off x="5509141" y="3793688"/>
            <a:ext cx="336208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 Medium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Conversational Discovery</a:t>
            </a:r>
            <a:endParaRPr b="0" i="0" sz="215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5509141" y="4284702"/>
            <a:ext cx="3612118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Ask questions naturally: "Show quantum computing leaders" or "Who's investing in renewable infrastructure?" Get intelligent, context-aware responses.</a:t>
            </a:r>
            <a:endParaRPr b="0" i="0" sz="1900" u="none" cap="none" strike="noStrike"/>
          </a:p>
        </p:txBody>
      </p:sp>
      <p:sp>
        <p:nvSpPr>
          <p:cNvPr id="98" name="Google Shape;98;p3"/>
          <p:cNvSpPr/>
          <p:nvPr/>
        </p:nvSpPr>
        <p:spPr>
          <a:xfrm>
            <a:off x="9630132" y="2544247"/>
            <a:ext cx="4136231" cy="4320659"/>
          </a:xfrm>
          <a:prstGeom prst="roundRect">
            <a:avLst>
              <a:gd fmla="val 2507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"/>
          <p:cNvSpPr/>
          <p:nvPr/>
        </p:nvSpPr>
        <p:spPr>
          <a:xfrm>
            <a:off x="9892189" y="2806303"/>
            <a:ext cx="740569" cy="740569"/>
          </a:xfrm>
          <a:prstGeom prst="roundRect">
            <a:avLst>
              <a:gd fmla="val 12346028" name="adj"/>
            </a:avLst>
          </a:prstGeom>
          <a:solidFill>
            <a:srgbClr val="A95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5786" y="3009900"/>
            <a:ext cx="333256" cy="333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/>
          <p:nvPr/>
        </p:nvSpPr>
        <p:spPr>
          <a:xfrm>
            <a:off x="9892189" y="3793688"/>
            <a:ext cx="283928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 Medium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Cross-Sector Insights</a:t>
            </a:r>
            <a:endParaRPr b="0" i="0" sz="2150" u="none" cap="none" strike="noStrike"/>
          </a:p>
        </p:txBody>
      </p:sp>
      <p:sp>
        <p:nvSpPr>
          <p:cNvPr id="102" name="Google Shape;102;p3"/>
          <p:cNvSpPr/>
          <p:nvPr/>
        </p:nvSpPr>
        <p:spPr>
          <a:xfrm>
            <a:off x="9892189" y="4284702"/>
            <a:ext cx="3612118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 Light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Discover companies operating across multiple industries — like Tesla in robotics or Microsoft in cloud AI infrastructure.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809387" y="3686056"/>
            <a:ext cx="5171718" cy="642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000"/>
              <a:buFont typeface="Prompt Medium"/>
              <a:buNone/>
            </a:pPr>
            <a:r>
              <a:rPr b="0" i="0" lang="en-US" sz="40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Platform Capabilities</a:t>
            </a:r>
            <a:endParaRPr b="0" i="0" sz="400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809387" y="4675227"/>
            <a:ext cx="520303" cy="52030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915412" y="4742676"/>
            <a:ext cx="308253" cy="385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400"/>
              <a:buFont typeface="Prompt Medium"/>
              <a:buNone/>
            </a:pPr>
            <a:r>
              <a:rPr b="0" i="0" lang="en-US" sz="24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1</a:t>
            </a:r>
            <a:endParaRPr b="0" i="0" sz="240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1560909" y="4754642"/>
            <a:ext cx="3393043" cy="642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00"/>
              <a:buFont typeface="Prompt Medium"/>
              <a:buNone/>
            </a:pPr>
            <a:r>
              <a:rPr b="0" i="0" lang="en-US" sz="20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Semantic Company Database</a:t>
            </a:r>
            <a:endParaRPr b="0" i="0" sz="2000" u="none" cap="none" strike="noStrike"/>
          </a:p>
        </p:txBody>
      </p:sp>
      <p:sp>
        <p:nvSpPr>
          <p:cNvPr id="113" name="Google Shape;113;p4"/>
          <p:cNvSpPr/>
          <p:nvPr/>
        </p:nvSpPr>
        <p:spPr>
          <a:xfrm>
            <a:off x="1560909" y="5535573"/>
            <a:ext cx="3393043" cy="1849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Enriched company profiles with AI-generated summaries, industry tags, investment themes, and material points drawn from comprehensive data analysis.</a:t>
            </a:r>
            <a:endParaRPr b="0" i="0" sz="18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5242917" y="4675227"/>
            <a:ext cx="520303" cy="52030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5348942" y="4742676"/>
            <a:ext cx="308253" cy="385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400"/>
              <a:buFont typeface="Prompt Medium"/>
              <a:buNone/>
            </a:pPr>
            <a:r>
              <a:rPr b="0" i="0" lang="en-US" sz="24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2</a:t>
            </a:r>
            <a:endParaRPr b="0" i="0" sz="240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5994440" y="4754642"/>
            <a:ext cx="3159085" cy="321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00"/>
              <a:buFont typeface="Prompt Medium"/>
              <a:buNone/>
            </a:pPr>
            <a:r>
              <a:rPr b="0" i="0" lang="en-US" sz="20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Intelligent Search &amp; Chat</a:t>
            </a:r>
            <a:endParaRPr b="0" i="0" sz="2000" u="none" cap="none" strike="noStrike"/>
          </a:p>
        </p:txBody>
      </p:sp>
      <p:sp>
        <p:nvSpPr>
          <p:cNvPr id="117" name="Google Shape;117;p4"/>
          <p:cNvSpPr/>
          <p:nvPr/>
        </p:nvSpPr>
        <p:spPr>
          <a:xfrm>
            <a:off x="5994440" y="5214461"/>
            <a:ext cx="3393043" cy="1849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Powered by Ollama GPT, users can explore investments conversationally, receiving real-time recommendations backed by actual company data and embeddings.</a:t>
            </a:r>
            <a:endParaRPr b="0" i="0" sz="1800" u="none" cap="none" strike="noStrike"/>
          </a:p>
        </p:txBody>
      </p:sp>
      <p:sp>
        <p:nvSpPr>
          <p:cNvPr id="118" name="Google Shape;118;p4"/>
          <p:cNvSpPr/>
          <p:nvPr/>
        </p:nvSpPr>
        <p:spPr>
          <a:xfrm>
            <a:off x="9676448" y="4675227"/>
            <a:ext cx="520303" cy="520303"/>
          </a:xfrm>
          <a:prstGeom prst="roundRect">
            <a:avLst>
              <a:gd fmla="val 18668" name="adj"/>
            </a:avLst>
          </a:prstGeom>
          <a:solidFill>
            <a:srgbClr val="542C49"/>
          </a:solidFill>
          <a:ln cap="flat" cmpd="sng" w="95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9782473" y="4742676"/>
            <a:ext cx="308253" cy="385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400"/>
              <a:buFont typeface="Prompt Medium"/>
              <a:buNone/>
            </a:pPr>
            <a:r>
              <a:rPr b="0" i="0" lang="en-US" sz="24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3</a:t>
            </a:r>
            <a:endParaRPr b="0" i="0" sz="240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10427970" y="4754642"/>
            <a:ext cx="3259812" cy="321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000"/>
              <a:buFont typeface="Prompt Medium"/>
              <a:buNone/>
            </a:pPr>
            <a:r>
              <a:rPr b="0" i="0" lang="en-US" sz="2000" u="none" cap="none" strike="noStrik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Thematic Portfolio Builder</a:t>
            </a:r>
            <a:endParaRPr b="0" i="0" sz="2000" u="none" cap="none" strike="noStrike"/>
          </a:p>
        </p:txBody>
      </p:sp>
      <p:sp>
        <p:nvSpPr>
          <p:cNvPr id="121" name="Google Shape;121;p4"/>
          <p:cNvSpPr/>
          <p:nvPr/>
        </p:nvSpPr>
        <p:spPr>
          <a:xfrm>
            <a:off x="10427970" y="5214461"/>
            <a:ext cx="3393043" cy="2219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800"/>
              <a:buFont typeface="Mukta Light"/>
              <a:buNone/>
            </a:pPr>
            <a:r>
              <a:rPr b="0" i="0" lang="en-US" sz="18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Create custom watchlists around investment themes — AI infrastructure, clean energy, biotech innovation — and track aggregated insights across your selections.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864037" y="3771900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SzPts val="4300"/>
              <a:buFont typeface="Arial"/>
              <a:buNone/>
            </a:pPr>
            <a:r>
              <a:t/>
            </a:r>
            <a:endParaRPr b="0" i="0" sz="4300" u="none" cap="none" strike="noStrike"/>
          </a:p>
        </p:txBody>
      </p:sp>
      <p:pic>
        <p:nvPicPr>
          <p:cNvPr id="128" name="Google Shape;1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300" y="1712100"/>
            <a:ext cx="12618899" cy="52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864025" y="344525"/>
            <a:ext cx="913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MongoDB Database</a:t>
            </a:r>
            <a:endParaRPr b="1" sz="4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/>
          <p:nvPr/>
        </p:nvSpPr>
        <p:spPr>
          <a:xfrm>
            <a:off x="519494" y="665549"/>
            <a:ext cx="92325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 Medium"/>
              <a:buNone/>
            </a:pPr>
            <a:r>
              <a:rPr b="0" i="0" lang="en-US" sz="450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Technical Architecture</a:t>
            </a:r>
            <a:endParaRPr b="0" i="0" sz="450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1483475" y="2170783"/>
            <a:ext cx="3898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150"/>
              <a:buFont typeface="Prompt Medium"/>
              <a:buNone/>
            </a:pPr>
            <a:r>
              <a:rPr b="0" i="0" lang="en-US" sz="32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 Layer</a:t>
            </a:r>
            <a:endParaRPr b="0" i="0" sz="325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1483475" y="3156257"/>
            <a:ext cx="5477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3000"/>
              <a:buFont typeface="Mukta Light"/>
              <a:buChar char="•"/>
            </a:pPr>
            <a:r>
              <a:rPr b="0" i="0" lang="en-US" sz="3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MongoDB database</a:t>
            </a:r>
            <a:endParaRPr b="0" i="0" sz="3000" u="none" cap="none" strike="noStrike"/>
          </a:p>
        </p:txBody>
      </p:sp>
      <p:sp>
        <p:nvSpPr>
          <p:cNvPr id="138" name="Google Shape;138;p6"/>
          <p:cNvSpPr/>
          <p:nvPr/>
        </p:nvSpPr>
        <p:spPr>
          <a:xfrm>
            <a:off x="1483475" y="3960675"/>
            <a:ext cx="5477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3000"/>
              <a:buFont typeface="Mukta Light"/>
              <a:buChar char="•"/>
            </a:pPr>
            <a:r>
              <a:rPr b="0" i="0" lang="en-US" sz="3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wikipedia_holdings collection</a:t>
            </a:r>
            <a:endParaRPr b="0" i="0" sz="300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1483475" y="4765092"/>
            <a:ext cx="5477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3000"/>
              <a:buFont typeface="Mukta Light"/>
              <a:buChar char="•"/>
            </a:pPr>
            <a:r>
              <a:rPr b="0" i="0" lang="en-US" sz="3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Semantic embeddings storage</a:t>
            </a:r>
            <a:endParaRPr b="0" i="0" sz="300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1483475" y="5569507"/>
            <a:ext cx="5477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3000"/>
              <a:buFont typeface="Mukta Light"/>
              <a:buChar char="•"/>
            </a:pPr>
            <a:r>
              <a:rPr b="0" i="0" lang="en-US" sz="3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Real-time data pipeline</a:t>
            </a:r>
            <a:endParaRPr b="0" i="0" sz="300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7827898" y="2170783"/>
            <a:ext cx="3898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150"/>
              <a:buFont typeface="Prompt Medium"/>
              <a:buNone/>
            </a:pPr>
            <a:r>
              <a:rPr b="0" i="0" lang="en-US" sz="3250" u="none" cap="none" strike="noStrik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AI Layer</a:t>
            </a:r>
            <a:endParaRPr b="0" i="0" sz="325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7827898" y="3156257"/>
            <a:ext cx="566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3000"/>
              <a:buFont typeface="Mukta Light"/>
              <a:buChar char="•"/>
            </a:pPr>
            <a:r>
              <a:rPr b="0" i="0" lang="en-US" sz="3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Ollama (gpt-oss model)</a:t>
            </a:r>
            <a:endParaRPr b="0" i="0" sz="300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7827898" y="3960675"/>
            <a:ext cx="566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3000"/>
              <a:buFont typeface="Mukta Light"/>
              <a:buChar char="•"/>
            </a:pPr>
            <a:r>
              <a:rPr b="0" i="0" lang="en-US" sz="3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Semantic retrieval engine</a:t>
            </a:r>
            <a:endParaRPr b="0" i="0" sz="300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7827898" y="4765092"/>
            <a:ext cx="566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3000"/>
              <a:buFont typeface="Mukta Light"/>
              <a:buChar char="•"/>
            </a:pPr>
            <a:r>
              <a:rPr b="0" i="0" lang="en-US" sz="3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Context-aware responses</a:t>
            </a:r>
            <a:endParaRPr b="0" i="0" sz="300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7827898" y="5569507"/>
            <a:ext cx="566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342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3000"/>
              <a:buFont typeface="Mukta Light"/>
              <a:buChar char="•"/>
            </a:pPr>
            <a:r>
              <a:rPr b="0" i="0" lang="en-US" sz="3000" u="none" cap="none" strike="noStrik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Automatic ticker extraction</a:t>
            </a:r>
            <a:endParaRPr b="0" i="0" sz="30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-7979"/>
          <a:stretch/>
        </p:blipFill>
        <p:spPr>
          <a:xfrm>
            <a:off x="270938" y="152400"/>
            <a:ext cx="14088532" cy="79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6fe4452be4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088532" cy="79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36fe4452be4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088532" cy="79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2025-11-06T23:40:26Z</dcterms:created>
</cp:coreProperties>
</file>